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353" r:id="rId19"/>
    <p:sldId id="354" r:id="rId20"/>
    <p:sldId id="270" r:id="rId21"/>
    <p:sldId id="298" r:id="rId22"/>
    <p:sldId id="272" r:id="rId23"/>
    <p:sldId id="299" r:id="rId24"/>
    <p:sldId id="301" r:id="rId25"/>
    <p:sldId id="302" r:id="rId26"/>
    <p:sldId id="308" r:id="rId27"/>
    <p:sldId id="303" r:id="rId28"/>
    <p:sldId id="338" r:id="rId29"/>
    <p:sldId id="258" r:id="rId30"/>
    <p:sldId id="305" r:id="rId31"/>
    <p:sldId id="260" r:id="rId32"/>
    <p:sldId id="304" r:id="rId33"/>
    <p:sldId id="262" r:id="rId34"/>
    <p:sldId id="264" r:id="rId35"/>
    <p:sldId id="293" r:id="rId36"/>
    <p:sldId id="355" r:id="rId37"/>
    <p:sldId id="309" r:id="rId38"/>
    <p:sldId id="311" r:id="rId39"/>
    <p:sldId id="310" r:id="rId40"/>
    <p:sldId id="313" r:id="rId41"/>
    <p:sldId id="314" r:id="rId42"/>
    <p:sldId id="312" r:id="rId43"/>
    <p:sldId id="315" r:id="rId44"/>
    <p:sldId id="316" r:id="rId45"/>
    <p:sldId id="317" r:id="rId46"/>
    <p:sldId id="334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5" r:id="rId64"/>
    <p:sldId id="336" r:id="rId65"/>
    <p:sldId id="337" r:id="rId66"/>
    <p:sldId id="2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/>
    <p:restoredTop sz="96412"/>
  </p:normalViewPr>
  <p:slideViewPr>
    <p:cSldViewPr snapToGrid="0" snapToObjects="1">
      <p:cViewPr varScale="1">
        <p:scale>
          <a:sx n="138" d="100"/>
          <a:sy n="138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Project (65%)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Assignments (15%)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Reviews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(10%)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 Broad Categories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Reproduce and extend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7E2F-A801-0D43-861C-196E22E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4D6F-AC33-4C43-88C7-24DBD916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Reproduce</a:t>
            </a:r>
          </a:p>
          <a:p>
            <a:pPr marL="0" indent="0">
              <a:buNone/>
            </a:pPr>
            <a:r>
              <a:rPr lang="en-US" dirty="0"/>
              <a:t>Read and deeply understand a data management topic </a:t>
            </a:r>
          </a:p>
          <a:p>
            <a:pPr marL="0" indent="0">
              <a:buNone/>
            </a:pPr>
            <a:r>
              <a:rPr lang="en-US" dirty="0" err="1"/>
              <a:t>Approx</a:t>
            </a:r>
            <a:r>
              <a:rPr lang="en-US" dirty="0"/>
              <a:t> 5-10+ papers that solve a specific problem</a:t>
            </a:r>
          </a:p>
          <a:p>
            <a:pPr marL="0" indent="0">
              <a:buNone/>
            </a:pPr>
            <a:r>
              <a:rPr lang="en-US" dirty="0"/>
              <a:t>Implement the best version (ideally within a system)</a:t>
            </a:r>
          </a:p>
          <a:p>
            <a:pPr marL="0" indent="0">
              <a:buNone/>
            </a:pPr>
            <a:r>
              <a:rPr lang="en-US" dirty="0"/>
              <a:t>Benchmark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Extend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Extend the implementation to make it a bit better</a:t>
            </a:r>
          </a:p>
          <a:p>
            <a:pPr marL="0" indent="0">
              <a:buNone/>
            </a:pPr>
            <a:r>
              <a:rPr lang="en-US" dirty="0"/>
              <a:t>Show that it is better through benchmarks</a:t>
            </a:r>
          </a:p>
          <a:p>
            <a:pPr marL="0" indent="0">
              <a:buNone/>
            </a:pPr>
            <a:r>
              <a:rPr lang="en-US" dirty="0"/>
              <a:t>Explain when and why your extension is effective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07	Submit paper draft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Python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 dirty="0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r>
              <a:rPr lang="en-US" dirty="0"/>
              <a:t>A4: benchmarking</a:t>
            </a:r>
          </a:p>
          <a:p>
            <a:pPr marL="0" indent="0">
              <a:buNone/>
            </a:pPr>
            <a:r>
              <a:rPr lang="en-US" dirty="0"/>
              <a:t>A5: lineage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12992-5685-B346-A6B3-0DF27CC44873}"/>
              </a:ext>
            </a:extLst>
          </p:cNvPr>
          <p:cNvSpPr/>
          <p:nvPr/>
        </p:nvSpPr>
        <p:spPr>
          <a:xfrm>
            <a:off x="2198234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A9C64-9881-1B4F-9874-801148D70F54}"/>
              </a:ext>
            </a:extLst>
          </p:cNvPr>
          <p:cNvSpPr/>
          <p:nvPr/>
        </p:nvSpPr>
        <p:spPr>
          <a:xfrm>
            <a:off x="4196451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7AC38-742F-DC42-A96F-9C9B6A5304DE}"/>
              </a:ext>
            </a:extLst>
          </p:cNvPr>
          <p:cNvSpPr/>
          <p:nvPr/>
        </p:nvSpPr>
        <p:spPr>
          <a:xfrm>
            <a:off x="6169034" y="3430316"/>
            <a:ext cx="1624730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834F0-D540-4A41-B187-FA923ABC5B5B}"/>
              </a:ext>
            </a:extLst>
          </p:cNvPr>
          <p:cNvSpPr/>
          <p:nvPr/>
        </p:nvSpPr>
        <p:spPr>
          <a:xfrm>
            <a:off x="6169034" y="3982695"/>
            <a:ext cx="1624730" cy="666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 + lineage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4777C-9F46-8B42-ADCF-0DA830C67D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69835" y="3639038"/>
            <a:ext cx="6266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A6256-F212-8C4F-8803-E7F2F4D799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68052" y="3639038"/>
            <a:ext cx="60098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4AD678-A0FD-424C-AA5C-61F0A084BF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68052" y="3639038"/>
            <a:ext cx="600982" cy="6766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E94EA-D56E-8F42-8B5B-AE12B93A677A}"/>
              </a:ext>
            </a:extLst>
          </p:cNvPr>
          <p:cNvSpPr txBox="1"/>
          <p:nvPr/>
        </p:nvSpPr>
        <p:spPr>
          <a:xfrm>
            <a:off x="831281" y="3454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6DDDC2-5CBE-9541-923D-908100B0DB6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1477612" y="3639038"/>
            <a:ext cx="72062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650637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748002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48854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45410" y="46487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sz="2000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sz="2000" dirty="0"/>
              <a:t>Intuition &gt;&gt; formulae</a:t>
            </a:r>
          </a:p>
          <a:p>
            <a:pPr marL="342900" lvl="1" indent="0">
              <a:buNone/>
            </a:pPr>
            <a:r>
              <a:rPr lang="en-US" sz="2000" dirty="0"/>
              <a:t>Create your own examples.  Plagiarism rules apply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over presentation with Eugene ahead of time</a:t>
            </a:r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(113</a:t>
            </a:r>
            <a:r>
              <a:rPr lang="en-US" baseline="30000" dirty="0"/>
              <a:t>th</a:t>
            </a:r>
            <a:r>
              <a:rPr lang="en-US" dirty="0"/>
              <a:t> &amp; Morningside)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9CD5-6E94-514D-8BEE-E25E279E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29" y="2803179"/>
            <a:ext cx="5120639" cy="386311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197D106-7AEC-304E-8C28-017E7623B7BB}"/>
              </a:ext>
            </a:extLst>
          </p:cNvPr>
          <p:cNvSpPr/>
          <p:nvPr/>
        </p:nvSpPr>
        <p:spPr>
          <a:xfrm rot="7863271">
            <a:off x="7323574" y="4092718"/>
            <a:ext cx="1429391" cy="841277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400" dirty="0"/>
              <a:t>First reviews</a:t>
            </a:r>
          </a:p>
          <a:p>
            <a:pPr marL="342900" lvl="1" indent="0">
              <a:buNone/>
            </a:pPr>
            <a:r>
              <a:rPr lang="en-US" sz="24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65%</a:t>
            </a:r>
          </a:p>
          <a:p>
            <a:pPr marL="0" indent="0">
              <a:buNone/>
            </a:pPr>
            <a:r>
              <a:rPr lang="en-US" sz="2400" dirty="0"/>
              <a:t>Assignments		15%</a:t>
            </a:r>
          </a:p>
          <a:p>
            <a:pPr marL="0" indent="0">
              <a:buNone/>
            </a:pPr>
            <a:r>
              <a:rPr lang="en-US" sz="2400" dirty="0"/>
              <a:t>Reviews			10%</a:t>
            </a:r>
          </a:p>
          <a:p>
            <a:pPr marL="0" indent="0">
              <a:buNone/>
            </a:pPr>
            <a:r>
              <a:rPr lang="en-US" sz="2400" dirty="0"/>
              <a:t>Participation		10%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one note taker to summarize the breakout to the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Share where you want to travel when you are able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3F49-875D-1547-A0B9-C5122C3F2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min Break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24021F-82D1-9847-BD9E-5945D2EC1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5A399-D648-4345-AEE2-D5E07EB44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DB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5C93B1D-E6FF-594C-8E11-B2E8017F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0384-C062-6544-B9FD-25D36755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96" y="3689072"/>
            <a:ext cx="5395009" cy="36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stored in a representation</a:t>
            </a:r>
          </a:p>
          <a:p>
            <a:pPr marL="0" indent="0">
              <a:buNone/>
            </a:pPr>
            <a:r>
              <a:rPr lang="en-US" dirty="0"/>
              <a:t>Records and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Query the data</a:t>
            </a:r>
          </a:p>
          <a:p>
            <a:pPr marL="0" indent="0">
              <a:buNone/>
            </a:pPr>
            <a:r>
              <a:rPr lang="en-US" dirty="0"/>
              <a:t>Write or generate algorithms to traverse storage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Innovations found in</a:t>
            </a:r>
          </a:p>
          <a:p>
            <a:pPr marL="0" indent="0">
              <a:buNone/>
            </a:pPr>
            <a:r>
              <a:rPr lang="en-US" dirty="0"/>
              <a:t>Data representation</a:t>
            </a:r>
          </a:p>
          <a:p>
            <a:pPr marL="0" indent="0">
              <a:buNone/>
            </a:pPr>
            <a:r>
              <a:rPr lang="en-US" dirty="0"/>
              <a:t>Query interface</a:t>
            </a:r>
          </a:p>
          <a:p>
            <a:pPr marL="0" indent="0">
              <a:buNone/>
            </a:pPr>
            <a:r>
              <a:rPr lang="en-US" dirty="0"/>
              <a:t>Translating query interface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algorithms over data </a:t>
            </a:r>
          </a:p>
        </p:txBody>
      </p:sp>
    </p:spTree>
    <p:extLst>
      <p:ext uri="{BB962C8B-B14F-4D97-AF65-F5344CB8AC3E}">
        <p14:creationId xmlns:p14="http://schemas.microsoft.com/office/powerpoint/2010/main" val="1164862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IMS</a:t>
            </a:r>
            <a:r>
              <a:rPr lang="en-US" dirty="0"/>
              <a:t>: </a:t>
            </a:r>
            <a:r>
              <a:rPr lang="en-US" b="1" dirty="0"/>
              <a:t>I</a:t>
            </a:r>
            <a:r>
              <a:rPr lang="en-US" dirty="0"/>
              <a:t>BM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342900" lvl="1" indent="0">
              <a:buNone/>
            </a:pPr>
            <a:r>
              <a:rPr lang="en-US" dirty="0"/>
              <a:t>For Apollo space program: Saturn V inventory</a:t>
            </a:r>
          </a:p>
          <a:p>
            <a:pPr marL="342900" lvl="1" indent="0">
              <a:buNone/>
            </a:pPr>
            <a:r>
              <a:rPr lang="en-US" dirty="0"/>
              <a:t>Still used by banks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level is a different entity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B5D1E-6C35-3D43-9DAD-1D62BB71265B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2BDE8-03A9-1A43-B5A7-F510E3E5C8DF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29FE8-D81C-4742-92C9-BA33093E64B5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BB31F-3E2D-2C4D-8C43-14BDBC69F6F7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4A1ED8-585B-8A4F-8D31-FD7528ECF7E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8489-AF9E-A94E-854B-404BBEC643FA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16F5-F672-B54F-BB6F-F3C89E46E9F7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B595CE-6D88-3440-BDCA-26DA8176FB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A8C8D6-C66C-CF46-A0D0-58C4B73AFD5A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A9F7C6-77FB-164C-AA3C-562E61916FE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B35777-4809-3C49-9178-E6C8D787C2B5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5055B5-91D1-9646-924D-E1CC5029751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142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Animals living in cage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cage 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1</a:t>
            </a:r>
            <a:r>
              <a:rPr lang="en-US" sz="20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child of current record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sibling record of same type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DAAAB-49D8-9E43-BDDC-3865AC2D51F9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CEBF6-E8DB-4941-A50C-3E6ED409F546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02FB3E-70A6-CF40-818D-2A2287B13A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F7685-F298-994A-AF2E-6ABB1AD796E6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AAF19-8B27-A242-BFA4-991211F93CD5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8DACF-CA9A-4A44-9558-CC652B4983E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83DC1-9443-A94C-9E12-6ED724AFD0B1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8D58DF-31FE-2149-8E17-391A62B5B3C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DB0A8B-700E-D247-9B7A-24E183671F7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AF89A-534C-0844-B342-AE83B1CFD0F6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E8D588-7BBA-7641-B742-2F12DA50DB72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67F20-67E2-BE46-BC87-E893834C9F54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44777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E35D-3C2F-BF47-907C-977CAC3CF3E7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557C2-D095-1342-8A1B-61A66AC73F84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EDBDB-D8C0-374D-BFB2-DEDB0F7705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48304-0B63-7D42-8B40-9C401FF5D699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42026-738D-F248-B24B-33AB91654543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DA257-7DD8-C84B-9A04-3B747DAB112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FCBE8-370A-354D-B2A5-253A1ECCC10B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Jill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56830-3772-A34F-B991-98E87D3FC1F4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133678-0527-984E-876F-8D4B3A7280BC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C29299-6C33-2240-9670-DCB3EC19CEA8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D9053E-626C-0249-AC67-62010B7D67D3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E4A080-573A-CA40-80F2-B608726615DA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13526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Animal can’t exist without a cage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Removing cage removes animals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27E60-10D7-5943-8C61-017B3AB7C29B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F0DAD-34B5-3D42-80E2-0663416A8E2C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49D9DE-9A6B-EF49-BF61-A75E514DF43E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DA32C-6FCC-B14E-89AB-32D90D619BDE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3FAED-ADF6-D949-9F1A-335BC9208911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5AF03-E599-1348-A3A9-B808CA768FEB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37879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 (CODASYL)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00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Charles Bachman Turing #8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Record at a time navigation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Impossible to program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Changing data representation breaks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06735-0DA2-A144-8004-E1CC05D9CED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D7237-0F23-6042-B3D1-9EB23C3CDACD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BF471F-2568-5C4B-811B-3305E76F0A2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F409D7-D646-544A-97B0-21186F1C3871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06DB0-6094-984F-B5F3-BE1C49136EBC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15A61-3837-8345-9A86-164E1247FEA5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D21AC-A719-ED44-B06A-200276B08D7C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F33F5-FCCE-A64E-B588-DEEE4F79DE51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7A64F-2E53-F246-9CBD-0C0196AAFE4E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7EC7D-DABE-004A-96FA-14BAB56125F1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279CE-7D40-494A-99BA-837265ECF64F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C411A0-BD11-7349-91B0-C64DA12F9346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0071AA-20DD-F24F-A590-B90233B12D5F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976C47-12F3-174F-B87B-E73F804AF739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7D7C1-470B-A543-ABE1-3A012B3F8DA6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B8EA08-4E93-2340-A096-18AE06DAD36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3A244C-02BE-3A41-9122-4144E324D8B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CFE251-E3DC-6548-B147-2B9132BF811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1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animal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cares_for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Cage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lives_in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0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756A-7899-C343-99F3-6D1277BF14E0}"/>
              </a:ext>
            </a:extLst>
          </p:cNvPr>
          <p:cNvSpPr txBox="1"/>
          <p:nvPr/>
        </p:nvSpPr>
        <p:spPr>
          <a:xfrm rot="20034791">
            <a:off x="1759438" y="1737682"/>
            <a:ext cx="4182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Broken</a:t>
            </a:r>
          </a:p>
        </p:txBody>
      </p:sp>
    </p:spTree>
    <p:extLst>
      <p:ext uri="{BB962C8B-B14F-4D97-AF65-F5344CB8AC3E}">
        <p14:creationId xmlns:p14="http://schemas.microsoft.com/office/powerpoint/2010/main" val="3937939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0DA0-1285-EC42-A505-D74926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2B3D-B310-3847-8DB6-0BB9C499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Edgar Codd Turing #18</a:t>
            </a:r>
          </a:p>
          <a:p>
            <a:pPr marL="0" indent="0">
              <a:buNone/>
            </a:pPr>
            <a:r>
              <a:rPr lang="en-US" dirty="0"/>
              <a:t>Started the relational DB research field</a:t>
            </a:r>
          </a:p>
          <a:p>
            <a:pPr marL="0" indent="0">
              <a:buNone/>
            </a:pPr>
            <a:r>
              <a:rPr lang="en-US" i="1" dirty="0"/>
              <a:t>Game changer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at a time language</a:t>
            </a:r>
          </a:p>
          <a:p>
            <a:pPr marL="0" indent="0">
              <a:buNone/>
            </a:pPr>
            <a:r>
              <a:rPr lang="en-US" dirty="0"/>
              <a:t>Declarative language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Data independence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D0FE-EE5F-4448-A9ED-91B37D9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681037"/>
            <a:ext cx="17399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B4F6-0E21-204A-9BE6-34A6C5E0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9" y="4474718"/>
            <a:ext cx="4441821" cy="2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0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40232"/>
              </p:ext>
            </p:extLst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86974"/>
              </p:ext>
            </p:extLst>
          </p:nvPr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829555"/>
              </p:ext>
            </p:extLst>
          </p:nvPr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5339"/>
              </p:ext>
            </p:extLst>
          </p:nvPr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458154"/>
              </p:ext>
            </p:extLst>
          </p:nvPr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53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/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/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/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/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550F597-CA49-4845-BFFD-93E0D961AC18}"/>
              </a:ext>
            </a:extLst>
          </p:cNvPr>
          <p:cNvSpPr/>
          <p:nvPr/>
        </p:nvSpPr>
        <p:spPr>
          <a:xfrm>
            <a:off x="505102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D8C09-1FC5-454F-80AA-06100EADC25F}"/>
              </a:ext>
            </a:extLst>
          </p:cNvPr>
          <p:cNvSpPr/>
          <p:nvPr/>
        </p:nvSpPr>
        <p:spPr>
          <a:xfrm>
            <a:off x="505102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4020BDE-56CC-DC41-9681-8C1208A5E0BF}"/>
              </a:ext>
            </a:extLst>
          </p:cNvPr>
          <p:cNvCxnSpPr>
            <a:stCxn id="5" idx="2"/>
            <a:endCxn id="17" idx="1"/>
          </p:cNvCxnSpPr>
          <p:nvPr/>
        </p:nvCxnSpPr>
        <p:spPr>
          <a:xfrm rot="10800000" flipH="1">
            <a:off x="505101" y="2573424"/>
            <a:ext cx="123549" cy="1519609"/>
          </a:xfrm>
          <a:prstGeom prst="bentConnector3">
            <a:avLst>
              <a:gd name="adj1" fmla="val -1850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35AC8F-4C3E-934F-8387-7E389D4D3F8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>
            <a:off x="505101" y="2854891"/>
            <a:ext cx="122917" cy="1533470"/>
          </a:xfrm>
          <a:prstGeom prst="bentConnector4">
            <a:avLst>
              <a:gd name="adj1" fmla="val -317479"/>
              <a:gd name="adj2" fmla="val 99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E04C822-D329-B74B-8EE1-1FD8B897F2E9}"/>
              </a:ext>
            </a:extLst>
          </p:cNvPr>
          <p:cNvSpPr/>
          <p:nvPr/>
        </p:nvSpPr>
        <p:spPr>
          <a:xfrm>
            <a:off x="2198187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70C748-349B-A647-B7BF-417B8D3AEF1A}"/>
              </a:ext>
            </a:extLst>
          </p:cNvPr>
          <p:cNvSpPr/>
          <p:nvPr/>
        </p:nvSpPr>
        <p:spPr>
          <a:xfrm>
            <a:off x="2198187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D50A68-9F0F-ED4F-850E-10B7C0785D0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354941" y="4093032"/>
            <a:ext cx="385189" cy="18274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CF32273-3C8E-3F46-AB11-149160648264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2354941" y="4388361"/>
            <a:ext cx="78841" cy="1823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8FA-C4D2-0D41-A801-480F155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4EDA-454A-AB47-BDD8-08BF3745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do you want data independence?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l-GR" dirty="0"/>
              <a:t>δ</a:t>
            </a:r>
            <a:r>
              <a:rPr lang="en-US" dirty="0"/>
              <a:t>App &lt;&lt; </a:t>
            </a:r>
            <a:r>
              <a:rPr lang="el-GR" dirty="0"/>
              <a:t>δ</a:t>
            </a:r>
            <a:r>
              <a:rPr lang="en-US" dirty="0"/>
              <a:t>environment  </a:t>
            </a:r>
          </a:p>
          <a:p>
            <a:pPr marL="0" indent="0">
              <a:buNone/>
            </a:pPr>
            <a:r>
              <a:rPr lang="en-US" dirty="0"/>
              <a:t>					       - Hellerstein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logic evolves slowly</a:t>
            </a:r>
          </a:p>
          <a:p>
            <a:pPr marL="0" indent="0">
              <a:buNone/>
            </a:pPr>
            <a:r>
              <a:rPr lang="en-US" dirty="0"/>
              <a:t>Technology evolves rapidly</a:t>
            </a:r>
          </a:p>
          <a:p>
            <a:pPr marL="342900" lvl="1" indent="0">
              <a:buNone/>
            </a:pPr>
            <a:r>
              <a:rPr lang="en-US" dirty="0"/>
              <a:t>Change data layout</a:t>
            </a:r>
          </a:p>
          <a:p>
            <a:pPr marL="342900" lvl="1" indent="0">
              <a:buNone/>
            </a:pPr>
            <a:r>
              <a:rPr lang="en-US" dirty="0"/>
              <a:t>Change schema</a:t>
            </a:r>
          </a:p>
          <a:p>
            <a:pPr marL="342900" lvl="1" indent="0">
              <a:buNone/>
            </a:pPr>
            <a:r>
              <a:rPr lang="en-US" dirty="0"/>
              <a:t>Change/upgrade hardware</a:t>
            </a:r>
          </a:p>
          <a:p>
            <a:pPr marL="342900" lvl="1" indent="0">
              <a:buNone/>
            </a:pPr>
            <a:r>
              <a:rPr lang="en-US" dirty="0"/>
              <a:t>Data system is remote</a:t>
            </a:r>
          </a:p>
          <a:p>
            <a:pPr marL="342900" lvl="1" indent="0">
              <a:buNone/>
            </a:pPr>
            <a:r>
              <a:rPr lang="en-US" dirty="0"/>
              <a:t>Cloud</a:t>
            </a:r>
          </a:p>
          <a:p>
            <a:pPr marL="342900" lvl="1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388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9B6-6976-7B47-8CB6-FEF0FE8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Will it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BE4-381C-D742-BDAF-A7C2FCB9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Ingres @Berkeley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Turing #32 and Wang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Ingres, </a:t>
            </a:r>
            <a:r>
              <a:rPr lang="en-US" i="1" dirty="0" err="1"/>
              <a:t>Bitton</a:t>
            </a:r>
            <a:r>
              <a:rPr lang="en-US" i="1" dirty="0"/>
              <a:t>-lee, Sybase, MS </a:t>
            </a:r>
            <a:r>
              <a:rPr lang="en-US" i="1" dirty="0" err="1"/>
              <a:t>SQLServer</a:t>
            </a:r>
            <a:r>
              <a:rPr lang="en-US" i="1" dirty="0"/>
              <a:t>, PACE,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System R @IBM</a:t>
            </a:r>
          </a:p>
          <a:p>
            <a:pPr marL="0" indent="0">
              <a:buNone/>
            </a:pPr>
            <a:r>
              <a:rPr lang="en-US" dirty="0"/>
              <a:t>Jim Gray Turing #22</a:t>
            </a:r>
          </a:p>
          <a:p>
            <a:pPr marL="0" indent="0">
              <a:buNone/>
            </a:pPr>
            <a:r>
              <a:rPr lang="en-US" dirty="0"/>
              <a:t>Big research team, 15 PhDs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DB2, Oracle, HP </a:t>
            </a:r>
            <a:r>
              <a:rPr lang="en-US" i="1" dirty="0" err="1"/>
              <a:t>Allbase</a:t>
            </a:r>
            <a:r>
              <a:rPr lang="en-US" i="1" dirty="0"/>
              <a:t>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Proved that theory is practical</a:t>
            </a:r>
          </a:p>
          <a:p>
            <a:pPr marL="0" indent="0">
              <a:buNone/>
            </a:pPr>
            <a:r>
              <a:rPr lang="en-US" dirty="0"/>
              <a:t>Spawned RDBMS market and modern data-oriented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18319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141-2DFA-8F4C-B6BF-BB7E626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Will it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0894-ECC7-7E47-ACE0-68FD7386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Heavyweights</a:t>
            </a:r>
          </a:p>
          <a:p>
            <a:pPr marL="0" indent="0">
              <a:buNone/>
            </a:pPr>
            <a:r>
              <a:rPr lang="en-US" dirty="0"/>
              <a:t>IBM doesn’t want to cannibalize IMS</a:t>
            </a:r>
          </a:p>
          <a:p>
            <a:pPr marL="0" indent="0">
              <a:buNone/>
            </a:pPr>
            <a:r>
              <a:rPr lang="en-US" dirty="0"/>
              <a:t>Oracle reads System R papers, and goes to market first</a:t>
            </a:r>
          </a:p>
          <a:p>
            <a:pPr marL="0" indent="0">
              <a:buNone/>
            </a:pPr>
            <a:r>
              <a:rPr lang="en-US" dirty="0"/>
              <a:t>IBM eventually releases DB2</a:t>
            </a:r>
          </a:p>
          <a:p>
            <a:pPr marL="0" indent="0">
              <a:buNone/>
            </a:pPr>
            <a:r>
              <a:rPr lang="en-US" dirty="0"/>
              <a:t>IBM chooses SQL, Oracle follows, becomes the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Crowd of players</a:t>
            </a:r>
          </a:p>
          <a:p>
            <a:pPr marL="0" indent="0">
              <a:buNone/>
            </a:pPr>
            <a:r>
              <a:rPr lang="en-US" dirty="0"/>
              <a:t>Jim Gray et al join Tandem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makes Ingres </a:t>
            </a:r>
            <a:r>
              <a:rPr lang="en-US" dirty="0">
                <a:sym typeface="Wingdings" pitchFamily="2" charset="2"/>
              </a:rPr>
              <a:t> Informix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Britton &amp; Lee from Ingres create Britton-Lee</a:t>
            </a:r>
          </a:p>
          <a:p>
            <a:pPr marL="0" indent="0">
              <a:buNone/>
            </a:pPr>
            <a:r>
              <a:rPr lang="en-US" dirty="0"/>
              <a:t>Epstein leaves BL to create </a:t>
            </a:r>
            <a:r>
              <a:rPr lang="en-US" dirty="0" err="1"/>
              <a:t>SyBase</a:t>
            </a:r>
            <a:r>
              <a:rPr lang="en-US" dirty="0"/>
              <a:t> (bought by SAP for $5B)</a:t>
            </a:r>
          </a:p>
          <a:p>
            <a:pPr marL="0" indent="0">
              <a:buNone/>
            </a:pPr>
            <a:r>
              <a:rPr lang="en-US" dirty="0"/>
              <a:t>Wang creates PACE</a:t>
            </a:r>
          </a:p>
          <a:p>
            <a:pPr marL="0" indent="0">
              <a:buNone/>
            </a:pPr>
            <a:r>
              <a:rPr lang="en-US" dirty="0"/>
              <a:t>Caltech alums start Teradata w/ networking tech </a:t>
            </a:r>
            <a:r>
              <a:rPr lang="en-US" dirty="0">
                <a:sym typeface="Wingdings" pitchFamily="2" charset="2"/>
              </a:rPr>
              <a:t> parallel 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35374980-0798-3C41-BBFA-0EA03ABBB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86565"/>
              </p:ext>
            </p:extLst>
          </p:nvPr>
        </p:nvGraphicFramePr>
        <p:xfrm>
          <a:off x="3857817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32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2609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1B3A1AE7-1256-C14D-9007-34D9A741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28821"/>
              </p:ext>
            </p:extLst>
          </p:nvPr>
        </p:nvGraphicFramePr>
        <p:xfrm>
          <a:off x="6821409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524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65B1BC-AF6E-534C-B33E-CCA6E0D788DE}"/>
              </a:ext>
            </a:extLst>
          </p:cNvPr>
          <p:cNvSpPr txBox="1"/>
          <p:nvPr/>
        </p:nvSpPr>
        <p:spPr>
          <a:xfrm>
            <a:off x="3857185" y="249523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E21DE-7209-974D-844D-6BDA2E09A6AA}"/>
              </a:ext>
            </a:extLst>
          </p:cNvPr>
          <p:cNvSpPr txBox="1"/>
          <p:nvPr/>
        </p:nvSpPr>
        <p:spPr>
          <a:xfrm>
            <a:off x="6821409" y="2495232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personhobbies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D72A-FA12-4641-8C07-0733C57C646D}"/>
              </a:ext>
            </a:extLst>
          </p:cNvPr>
          <p:cNvSpPr txBox="1"/>
          <p:nvPr/>
        </p:nvSpPr>
        <p:spPr>
          <a:xfrm>
            <a:off x="628650" y="4891695"/>
            <a:ext cx="700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Translation cumbersome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Wanted to avoid the join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Prefer DOT notation e.g., </a:t>
            </a:r>
            <a:r>
              <a:rPr lang="en-US" sz="28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person.hobbies</a:t>
            </a:r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0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50718"/>
              </p:ext>
            </p:extLst>
          </p:nvPr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1591729" y="5253496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Nested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25387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/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628650" y="4676992"/>
            <a:ext cx="54283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Hard to query against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Vender lock-in, language lock-in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NoSQL before it was cool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Mostly addressed by ORMs</a:t>
            </a:r>
          </a:p>
        </p:txBody>
      </p:sp>
    </p:spTree>
    <p:extLst>
      <p:ext uri="{BB962C8B-B14F-4D97-AF65-F5344CB8AC3E}">
        <p14:creationId xmlns:p14="http://schemas.microsoft.com/office/powerpoint/2010/main" val="132154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367-5594-804B-A3D9-1473640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 More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AEBE-3ACB-F246-9543-61A75088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Sybase</a:t>
            </a:r>
            <a:r>
              <a:rPr lang="en-US" dirty="0"/>
              <a:t> licensed by Microsoft for x86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Microsoft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SQLServer</a:t>
            </a:r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MySQL</a:t>
            </a:r>
            <a:r>
              <a:rPr lang="en-US" dirty="0">
                <a:sym typeface="Wingdings" pitchFamily="2" charset="2"/>
              </a:rPr>
              <a:t> created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Postgres</a:t>
            </a:r>
            <a:r>
              <a:rPr lang="en-US" dirty="0">
                <a:sym typeface="Wingdings" pitchFamily="2" charset="2"/>
              </a:rPr>
              <a:t> adds support for SQL  </a:t>
            </a:r>
            <a:r>
              <a:rPr lang="en-US" i="1" dirty="0">
                <a:sym typeface="Wingdings" pitchFamily="2" charset="2"/>
              </a:rPr>
              <a:t>PostgreSQL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SQLite</a:t>
            </a:r>
            <a:r>
              <a:rPr lang="en-US" dirty="0">
                <a:sym typeface="Wingdings" pitchFamily="2" charset="2"/>
              </a:rPr>
              <a:t> created.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Most popular DB in the world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Second most popular software library in the world (after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zlib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4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BDBE-3811-5B44-A287-159CE63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Data Warehouses aka OLAP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FB-821D-5948-A2BC-6F284D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Companies accumulate transaction data, want to analyze</a:t>
            </a:r>
          </a:p>
          <a:p>
            <a:pPr marL="0" indent="0">
              <a:buNone/>
            </a:pPr>
            <a:r>
              <a:rPr lang="en-US" dirty="0"/>
              <a:t>Want high throughput (OLAP)</a:t>
            </a:r>
          </a:p>
          <a:p>
            <a:pPr marL="0" indent="0">
              <a:buNone/>
            </a:pPr>
            <a:r>
              <a:rPr lang="en-US" dirty="0"/>
              <a:t>Distributed shared nothing databases</a:t>
            </a:r>
          </a:p>
          <a:p>
            <a:pPr marL="0" indent="0">
              <a:buNone/>
            </a:pPr>
            <a:r>
              <a:rPr lang="en-US" dirty="0"/>
              <a:t>Mostly closed source</a:t>
            </a:r>
          </a:p>
          <a:p>
            <a:pPr marL="0" indent="0">
              <a:buNone/>
            </a:pPr>
            <a:r>
              <a:rPr lang="en-US" dirty="0"/>
              <a:t>Limited scalability (tens of nodes)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PostgreSQL begats Netezza, Greenplum</a:t>
            </a:r>
          </a:p>
          <a:p>
            <a:pPr marL="0" indent="0">
              <a:buNone/>
            </a:pPr>
            <a:r>
              <a:rPr lang="en-US" i="1" dirty="0" err="1"/>
              <a:t>MonetDB</a:t>
            </a:r>
            <a:r>
              <a:rPr lang="en-US" i="1" dirty="0"/>
              <a:t> from CWI</a:t>
            </a:r>
          </a:p>
          <a:p>
            <a:pPr marL="0" indent="0">
              <a:buNone/>
            </a:pPr>
            <a:r>
              <a:rPr lang="en-US" i="1" dirty="0"/>
              <a:t>Vertica from MIT</a:t>
            </a:r>
          </a:p>
          <a:p>
            <a:pPr marL="0" indent="0">
              <a:buNone/>
            </a:pPr>
            <a:r>
              <a:rPr lang="en-US" i="1" dirty="0" err="1"/>
              <a:t>Paraccel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RedShift</a:t>
            </a:r>
          </a:p>
        </p:txBody>
      </p:sp>
    </p:spTree>
    <p:extLst>
      <p:ext uri="{BB962C8B-B14F-4D97-AF65-F5344CB8AC3E}">
        <p14:creationId xmlns:p14="http://schemas.microsoft.com/office/powerpoint/2010/main" val="4107362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companies want scalability over all else</a:t>
            </a:r>
          </a:p>
          <a:p>
            <a:pPr marL="0" indent="0">
              <a:buNone/>
            </a:pPr>
            <a:r>
              <a:rPr lang="en-US" dirty="0"/>
              <a:t>Give up most of RDBMS features for scalability</a:t>
            </a:r>
          </a:p>
          <a:p>
            <a:pPr marL="342900" lvl="1" indent="0">
              <a:buNone/>
            </a:pPr>
            <a:r>
              <a:rPr lang="en-US" dirty="0"/>
              <a:t>Schema, relational model, ACID, SQL, strong consistency</a:t>
            </a:r>
          </a:p>
          <a:p>
            <a:pPr marL="0" indent="0">
              <a:buNone/>
            </a:pPr>
            <a:r>
              <a:rPr lang="en-US" dirty="0"/>
              <a:t>Rise of eventually consistent NoSQL stores</a:t>
            </a:r>
          </a:p>
          <a:p>
            <a:pPr marL="0" indent="0">
              <a:buNone/>
            </a:pPr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BigTable</a:t>
            </a:r>
            <a:r>
              <a:rPr lang="en-US" i="1" dirty="0"/>
              <a:t>, Dynamo, </a:t>
            </a:r>
            <a:r>
              <a:rPr lang="en-US" i="1" dirty="0" err="1"/>
              <a:t>Hbase</a:t>
            </a:r>
            <a:r>
              <a:rPr lang="en-US" i="1" dirty="0"/>
              <a:t>, MongoDB, Couchbase, Cassandra</a:t>
            </a:r>
          </a:p>
        </p:txBody>
      </p:sp>
    </p:spTree>
    <p:extLst>
      <p:ext uri="{BB962C8B-B14F-4D97-AF65-F5344CB8AC3E}">
        <p14:creationId xmlns:p14="http://schemas.microsoft.com/office/powerpoint/2010/main" val="686592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Eventual consistency is difficult to program against</a:t>
            </a:r>
          </a:p>
          <a:p>
            <a:pPr marL="0" indent="0">
              <a:buNone/>
            </a:pPr>
            <a:r>
              <a:rPr lang="en-US" dirty="0"/>
              <a:t>Scalable distributed DBs that support ACID, SQL</a:t>
            </a:r>
          </a:p>
          <a:p>
            <a:pPr marL="0" indent="0">
              <a:buNone/>
            </a:pPr>
            <a:r>
              <a:rPr lang="en-US" dirty="0"/>
              <a:t>Shared nothing via partitioning (</a:t>
            </a:r>
            <a:r>
              <a:rPr lang="en-US" dirty="0" err="1"/>
              <a:t>sharding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Industry: Google Spanner, </a:t>
            </a:r>
            <a:r>
              <a:rPr lang="en-US" i="1" dirty="0" err="1"/>
              <a:t>MemSQL</a:t>
            </a:r>
            <a:r>
              <a:rPr lang="en-US" i="1" dirty="0"/>
              <a:t>, SAP Hana</a:t>
            </a:r>
          </a:p>
          <a:p>
            <a:pPr marL="0" indent="0">
              <a:buNone/>
            </a:pPr>
            <a:r>
              <a:rPr lang="en-US" i="1" dirty="0"/>
              <a:t>Academic</a:t>
            </a:r>
            <a:r>
              <a:rPr lang="en-US" i="1" dirty="0">
                <a:sym typeface="Wingdings" pitchFamily="2" charset="2"/>
              </a:rPr>
              <a:t> Company</a:t>
            </a:r>
            <a:r>
              <a:rPr lang="en-US" i="1" dirty="0"/>
              <a:t>: </a:t>
            </a:r>
            <a:r>
              <a:rPr lang="en-US" i="1" dirty="0" err="1"/>
              <a:t>Hstore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/>
              <a:t>VoltDB</a:t>
            </a:r>
            <a:r>
              <a:rPr lang="en-US" i="1" dirty="0"/>
              <a:t>, Hyper, </a:t>
            </a:r>
          </a:p>
          <a:p>
            <a:pPr marL="0" indent="0">
              <a:buNone/>
            </a:pPr>
            <a:r>
              <a:rPr lang="en-US" i="1" dirty="0"/>
              <a:t>Open Source: </a:t>
            </a:r>
            <a:r>
              <a:rPr lang="en-US" i="1" dirty="0" err="1"/>
              <a:t>Yugabyte</a:t>
            </a:r>
            <a:r>
              <a:rPr lang="en-US" i="1" dirty="0"/>
              <a:t>, Cockroach</a:t>
            </a:r>
          </a:p>
        </p:txBody>
      </p:sp>
    </p:spTree>
    <p:extLst>
      <p:ext uri="{BB962C8B-B14F-4D97-AF65-F5344CB8AC3E}">
        <p14:creationId xmlns:p14="http://schemas.microsoft.com/office/powerpoint/2010/main" val="340071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Cloud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Cloud infrastructure = Scalable resource provisioning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Early on</a:t>
            </a:r>
            <a:r>
              <a:rPr lang="en-US" dirty="0"/>
              <a:t> containerize open source databases</a:t>
            </a:r>
          </a:p>
          <a:p>
            <a:pPr marL="0" indent="0">
              <a:buNone/>
            </a:pPr>
            <a:r>
              <a:rPr lang="en-US" dirty="0"/>
              <a:t>Provides </a:t>
            </a:r>
            <a:r>
              <a:rPr lang="en-US" dirty="0" err="1"/>
              <a:t>devops</a:t>
            </a:r>
            <a:r>
              <a:rPr lang="en-US" dirty="0"/>
              <a:t>, provisioning</a:t>
            </a:r>
          </a:p>
          <a:p>
            <a:pPr marL="0" indent="0">
              <a:buNone/>
            </a:pPr>
            <a:r>
              <a:rPr lang="en-US" dirty="0"/>
              <a:t>Doesn’t best leverage cloud</a:t>
            </a:r>
          </a:p>
          <a:p>
            <a:pPr marL="0" indent="0">
              <a:buNone/>
            </a:pPr>
            <a:r>
              <a:rPr lang="en-US" i="1" dirty="0"/>
              <a:t>AWS </a:t>
            </a:r>
            <a:r>
              <a:rPr lang="en-US" i="1" dirty="0" err="1"/>
              <a:t>Postgresql</a:t>
            </a:r>
            <a:r>
              <a:rPr lang="en-US" i="1" dirty="0"/>
              <a:t>, Amazon 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Cloud native databases</a:t>
            </a:r>
          </a:p>
          <a:p>
            <a:pPr marL="0" indent="0">
              <a:buNone/>
            </a:pPr>
            <a:r>
              <a:rPr lang="en-US" dirty="0"/>
              <a:t>Optimized for distributed storage (shared disk)</a:t>
            </a:r>
          </a:p>
          <a:p>
            <a:pPr marL="0" indent="0">
              <a:buNone/>
            </a:pPr>
            <a:r>
              <a:rPr lang="en-US" dirty="0"/>
              <a:t>Decouples storage and execution, scales independently</a:t>
            </a:r>
          </a:p>
          <a:p>
            <a:pPr marL="0" indent="0">
              <a:buNone/>
            </a:pPr>
            <a:r>
              <a:rPr lang="en-US" dirty="0"/>
              <a:t>Lots of connectors to the “data lake”</a:t>
            </a:r>
          </a:p>
          <a:p>
            <a:pPr marL="0" indent="0">
              <a:buNone/>
            </a:pPr>
            <a:r>
              <a:rPr lang="en-US" i="1" dirty="0"/>
              <a:t>Presto, Snowflake, Apache Drill, AWS Redshift,  Azure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9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Graph systems</a:t>
            </a:r>
          </a:p>
          <a:p>
            <a:pPr marL="0" indent="0">
              <a:buNone/>
            </a:pPr>
            <a:r>
              <a:rPr lang="en-US" dirty="0"/>
              <a:t>Graph API over relational (node, edge) data</a:t>
            </a:r>
          </a:p>
          <a:p>
            <a:pPr marL="0" indent="0">
              <a:buNone/>
            </a:pPr>
            <a:r>
              <a:rPr lang="en-US" dirty="0"/>
              <a:t>CIDR 2015 GRAL: fast DBMS &gt; specialized graph engines</a:t>
            </a:r>
          </a:p>
          <a:p>
            <a:pPr marL="0" indent="0">
              <a:buNone/>
            </a:pPr>
            <a:r>
              <a:rPr lang="en-US" dirty="0"/>
              <a:t>Adage: graph traversals are joins.  DBs are </a:t>
            </a:r>
            <a:r>
              <a:rPr lang="en-US" i="1" dirty="0"/>
              <a:t>very good</a:t>
            </a:r>
            <a:r>
              <a:rPr lang="en-US" dirty="0"/>
              <a:t> at joins</a:t>
            </a:r>
          </a:p>
          <a:p>
            <a:pPr marL="0" indent="0">
              <a:buNone/>
            </a:pPr>
            <a:r>
              <a:rPr lang="en-US" i="1" dirty="0"/>
              <a:t>Neo4J, </a:t>
            </a:r>
            <a:r>
              <a:rPr lang="en-US" i="1" dirty="0" err="1"/>
              <a:t>Dgraph</a:t>
            </a:r>
            <a:r>
              <a:rPr lang="en-US" i="1" dirty="0"/>
              <a:t>, </a:t>
            </a:r>
            <a:r>
              <a:rPr lang="en-US" i="1" dirty="0" err="1"/>
              <a:t>Graphbase</a:t>
            </a:r>
            <a:r>
              <a:rPr lang="en-US" i="1" dirty="0"/>
              <a:t>, </a:t>
            </a:r>
            <a:r>
              <a:rPr lang="en-US" i="1" dirty="0" err="1"/>
              <a:t>Giraph</a:t>
            </a:r>
            <a:r>
              <a:rPr lang="en-US" i="1" dirty="0"/>
              <a:t>, </a:t>
            </a:r>
            <a:r>
              <a:rPr lang="en-US" i="1" dirty="0" err="1"/>
              <a:t>GraphX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 series</a:t>
            </a:r>
          </a:p>
          <a:p>
            <a:pPr marL="0" indent="0">
              <a:buNone/>
            </a:pPr>
            <a:r>
              <a:rPr lang="en-US" dirty="0"/>
              <a:t>Timestamp + a few attributes</a:t>
            </a:r>
          </a:p>
          <a:p>
            <a:pPr marL="0" indent="0">
              <a:buNone/>
            </a:pPr>
            <a:r>
              <a:rPr lang="en-US" dirty="0"/>
              <a:t>Custom indexing, execution for high performance</a:t>
            </a:r>
          </a:p>
          <a:p>
            <a:pPr marL="0" indent="0">
              <a:buNone/>
            </a:pPr>
            <a:r>
              <a:rPr lang="en-US" i="1" dirty="0"/>
              <a:t>Timescale, </a:t>
            </a:r>
            <a:r>
              <a:rPr lang="en-US" i="1" dirty="0" err="1"/>
              <a:t>InfluxDB</a:t>
            </a:r>
            <a:r>
              <a:rPr lang="en-US" i="1" dirty="0"/>
              <a:t>, </a:t>
            </a:r>
            <a:r>
              <a:rPr lang="en-US" i="1" dirty="0" err="1"/>
              <a:t>clickhouse</a:t>
            </a:r>
            <a:r>
              <a:rPr lang="en-US" i="1" dirty="0"/>
              <a:t>,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0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Streaming</a:t>
            </a:r>
          </a:p>
          <a:p>
            <a:pPr marL="0" indent="0">
              <a:buNone/>
            </a:pPr>
            <a:r>
              <a:rPr lang="en-US" dirty="0"/>
              <a:t>Events arrive in a “stream”</a:t>
            </a:r>
          </a:p>
          <a:p>
            <a:pPr marL="0" indent="0">
              <a:buNone/>
            </a:pPr>
            <a:r>
              <a:rPr lang="en-US" dirty="0"/>
              <a:t>Querying over an infinitely growing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 of streaming systems</a:t>
            </a:r>
          </a:p>
          <a:p>
            <a:pPr marL="0" indent="0">
              <a:buNone/>
            </a:pPr>
            <a:r>
              <a:rPr lang="en-US" dirty="0"/>
              <a:t>Continuous queries: </a:t>
            </a:r>
            <a:r>
              <a:rPr lang="en-US" i="1" dirty="0"/>
              <a:t>SASE, Telegraph, STREAM</a:t>
            </a:r>
          </a:p>
          <a:p>
            <a:pPr marL="0" indent="0">
              <a:buNone/>
            </a:pPr>
            <a:r>
              <a:rPr lang="en-US" dirty="0"/>
              <a:t>Sliding windows: </a:t>
            </a:r>
            <a:r>
              <a:rPr lang="en-US" i="1" dirty="0"/>
              <a:t>Aurora, Oracle CQL</a:t>
            </a:r>
          </a:p>
          <a:p>
            <a:pPr marL="0" indent="0">
              <a:buNone/>
            </a:pPr>
            <a:r>
              <a:rPr lang="en-US" dirty="0"/>
              <a:t>Scalability, Best-effort semantics: </a:t>
            </a:r>
            <a:r>
              <a:rPr lang="en-US" i="1" dirty="0"/>
              <a:t>Twitter Storm</a:t>
            </a:r>
          </a:p>
          <a:p>
            <a:pPr marL="0" indent="0">
              <a:buNone/>
            </a:pPr>
            <a:r>
              <a:rPr lang="en-US" dirty="0"/>
              <a:t>Out of order, state: </a:t>
            </a:r>
            <a:r>
              <a:rPr lang="en-US" i="1" dirty="0" err="1"/>
              <a:t>Flink</a:t>
            </a:r>
            <a:r>
              <a:rPr lang="en-US" i="1" dirty="0"/>
              <a:t>, Spark Streaming, Kafka, Materialized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8CF-AE64-5547-A8DA-99D802D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DBs for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6AC4-6ECE-E04F-AB05-9E4C3FE6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DB architecture are still good bones</a:t>
            </a:r>
          </a:p>
          <a:p>
            <a:pPr marL="0" indent="0">
              <a:buNone/>
            </a:pPr>
            <a:r>
              <a:rPr lang="en-US" dirty="0"/>
              <a:t>RDBMS is mostly commodity</a:t>
            </a:r>
          </a:p>
          <a:p>
            <a:pPr marL="0" indent="0">
              <a:buNone/>
            </a:pPr>
            <a:r>
              <a:rPr lang="en-US" dirty="0"/>
              <a:t>Market shift toward “massive scale” and “for 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X 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Ads</a:t>
            </a:r>
          </a:p>
          <a:p>
            <a:pPr marL="0" indent="0">
              <a:buNone/>
            </a:pPr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ML</a:t>
            </a:r>
          </a:p>
          <a:p>
            <a:pPr marL="0" indent="0">
              <a:buNone/>
            </a:pPr>
            <a:r>
              <a:rPr lang="en-US" dirty="0"/>
              <a:t>Vis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8C01-E159-4348-A4F6-1B9AB8BD1362}"/>
              </a:ext>
            </a:extLst>
          </p:cNvPr>
          <p:cNvSpPr txBox="1"/>
          <p:nvPr/>
        </p:nvSpPr>
        <p:spPr>
          <a:xfrm>
            <a:off x="3416970" y="3751037"/>
            <a:ext cx="5431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Rule of thumb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10x better not enough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&gt;50x better</a:t>
            </a:r>
          </a:p>
        </p:txBody>
      </p:sp>
    </p:spTree>
    <p:extLst>
      <p:ext uri="{BB962C8B-B14F-4D97-AF65-F5344CB8AC3E}">
        <p14:creationId xmlns:p14="http://schemas.microsoft.com/office/powerpoint/2010/main" val="21094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Salesforce</a:t>
            </a:r>
            <a:r>
              <a:rPr lang="en-US" dirty="0"/>
              <a:t>: CRM</a:t>
            </a:r>
          </a:p>
          <a:p>
            <a:pPr marL="0" indent="0">
              <a:buNone/>
            </a:pPr>
            <a:r>
              <a:rPr lang="en-US" b="1" dirty="0"/>
              <a:t>IBM, SAP, Oracle</a:t>
            </a:r>
            <a:r>
              <a:rPr lang="en-US" dirty="0"/>
              <a:t>: CRM, supply chain, inventory, HR</a:t>
            </a:r>
          </a:p>
          <a:p>
            <a:pPr marL="0" indent="0">
              <a:buNone/>
            </a:pPr>
            <a:r>
              <a:rPr lang="en-US" b="1" dirty="0"/>
              <a:t>Adobe</a:t>
            </a:r>
            <a:r>
              <a:rPr lang="en-US" dirty="0"/>
              <a:t>: marketing, advertisement</a:t>
            </a:r>
          </a:p>
          <a:p>
            <a:pPr marL="0" indent="0">
              <a:buNone/>
            </a:pPr>
            <a:r>
              <a:rPr lang="en-US" b="1" dirty="0"/>
              <a:t>Google, FB, Yandex, Twitter</a:t>
            </a:r>
            <a:r>
              <a:rPr lang="en-US" dirty="0"/>
              <a:t>: the web, search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  <a:r>
              <a:rPr lang="en-US" dirty="0"/>
              <a:t>: productivity, cloud </a:t>
            </a:r>
          </a:p>
          <a:p>
            <a:pPr marL="0" indent="0">
              <a:buNone/>
            </a:pPr>
            <a:r>
              <a:rPr lang="en-US" b="1" dirty="0"/>
              <a:t>Amazon</a:t>
            </a:r>
            <a:r>
              <a:rPr lang="en-US" dirty="0"/>
              <a:t>: commerce, cloud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Each company created major </a:t>
            </a:r>
            <a:r>
              <a:rPr lang="en-US" sz="2400" dirty="0" err="1"/>
              <a:t>DBMSes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58FD2-5B03-4047-A3EB-14E16A4814A3}"/>
              </a:ext>
            </a:extLst>
          </p:cNvPr>
          <p:cNvSpPr txBox="1">
            <a:spLocks/>
          </p:cNvSpPr>
          <p:nvPr/>
        </p:nvSpPr>
        <p:spPr>
          <a:xfrm>
            <a:off x="65314" y="1598080"/>
            <a:ext cx="8822500" cy="59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4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598080"/>
            <a:ext cx="8822500" cy="599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The earth is literally moving less now that everyone is inside">
            <a:extLst>
              <a:ext uri="{FF2B5EF4-FFF2-40B4-BE49-F238E27FC236}">
                <a16:creationId xmlns:a16="http://schemas.microsoft.com/office/drawing/2014/main" id="{B7984299-8185-2F42-82B3-A86EDDC9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29" b="59322" l="159" r="98413">
                        <a14:foregroundMark x1="35873" y1="46186" x2="635" y2="54661"/>
                        <a14:foregroundMark x1="635" y1="54661" x2="16984" y2="55297"/>
                        <a14:foregroundMark x1="16984" y1="55297" x2="42381" y2="51483"/>
                        <a14:foregroundMark x1="42381" y1="51483" x2="79206" y2="56356"/>
                        <a14:foregroundMark x1="79206" y1="56356" x2="96349" y2="53814"/>
                        <a14:foregroundMark x1="96349" y1="53814" x2="93016" y2="48517"/>
                        <a14:foregroundMark x1="93016" y1="48517" x2="87143" y2="51271"/>
                        <a14:foregroundMark x1="87143" y1="51271" x2="40635" y2="46610"/>
                        <a14:foregroundMark x1="40635" y1="46610" x2="35714" y2="43432"/>
                        <a14:foregroundMark x1="35714" y1="43432" x2="30476" y2="42585"/>
                        <a14:foregroundMark x1="30476" y1="42585" x2="21429" y2="45551"/>
                        <a14:foregroundMark x1="5556" y1="51059" x2="317" y2="54237"/>
                        <a14:foregroundMark x1="317" y1="54237" x2="11429" y2="56992"/>
                        <a14:foregroundMark x1="11429" y1="56992" x2="11587" y2="57203"/>
                        <a14:foregroundMark x1="3968" y1="52754" x2="317" y2="55297"/>
                        <a14:foregroundMark x1="23175" y1="57203" x2="38254" y2="57415"/>
                        <a14:foregroundMark x1="38254" y1="57415" x2="62381" y2="55297"/>
                        <a14:foregroundMark x1="95714" y1="52119" x2="98413" y2="59322"/>
                        <a14:foregroundMark x1="8730" y1="54025" x2="1746" y2="58898"/>
                        <a14:foregroundMark x1="1746" y1="58898" x2="1746" y2="58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04" b="42768"/>
          <a:stretch/>
        </p:blipFill>
        <p:spPr bwMode="auto">
          <a:xfrm>
            <a:off x="-4843" y="5259920"/>
            <a:ext cx="914884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B04AA-EF98-AD45-B51C-1E366EF4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6" y="3336815"/>
            <a:ext cx="1791472" cy="6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yft - Wikipedia">
            <a:extLst>
              <a:ext uri="{FF2B5EF4-FFF2-40B4-BE49-F238E27FC236}">
                <a16:creationId xmlns:a16="http://schemas.microsoft.com/office/drawing/2014/main" id="{A10A32D5-3E18-6E4E-9693-5DAB0A7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3" y="2654219"/>
            <a:ext cx="1082897" cy="7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Online Shopping for Electronics, Apparel, Computers ...">
            <a:extLst>
              <a:ext uri="{FF2B5EF4-FFF2-40B4-BE49-F238E27FC236}">
                <a16:creationId xmlns:a16="http://schemas.microsoft.com/office/drawing/2014/main" id="{9F284791-B90D-7945-9E7E-2DD5579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3" y="2518644"/>
            <a:ext cx="1502103" cy="1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world's leading software development platform · GitHub">
            <a:extLst>
              <a:ext uri="{FF2B5EF4-FFF2-40B4-BE49-F238E27FC236}">
                <a16:creationId xmlns:a16="http://schemas.microsoft.com/office/drawing/2014/main" id="{E0AC76D4-1613-4844-9654-196B680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88" y="3421271"/>
            <a:ext cx="1613647" cy="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elp - Wikipedia">
            <a:extLst>
              <a:ext uri="{FF2B5EF4-FFF2-40B4-BE49-F238E27FC236}">
                <a16:creationId xmlns:a16="http://schemas.microsoft.com/office/drawing/2014/main" id="{5DFF83C9-1774-0343-A9B7-6F2CCAFD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78" y="2636019"/>
            <a:ext cx="1613647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amless (company) - Wikipedia">
            <a:extLst>
              <a:ext uri="{FF2B5EF4-FFF2-40B4-BE49-F238E27FC236}">
                <a16:creationId xmlns:a16="http://schemas.microsoft.com/office/drawing/2014/main" id="{FD1FCB20-9B1E-7343-83B5-077559F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85" y="3705441"/>
            <a:ext cx="1613647" cy="6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Twitter: Appstore for Android">
            <a:extLst>
              <a:ext uri="{FF2B5EF4-FFF2-40B4-BE49-F238E27FC236}">
                <a16:creationId xmlns:a16="http://schemas.microsoft.com/office/drawing/2014/main" id="{87592B4F-C737-B04F-98AC-EC4E6CBE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3" y="3849133"/>
            <a:ext cx="658534" cy="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Set Up iCloud on the iPad">
            <a:extLst>
              <a:ext uri="{FF2B5EF4-FFF2-40B4-BE49-F238E27FC236}">
                <a16:creationId xmlns:a16="http://schemas.microsoft.com/office/drawing/2014/main" id="{EB890466-E958-EE4D-9E32-074D8EDF4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7264" r="28400" b="7618"/>
          <a:stretch/>
        </p:blipFill>
        <p:spPr bwMode="auto">
          <a:xfrm>
            <a:off x="7730955" y="3452548"/>
            <a:ext cx="1196296" cy="11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1319FA-628D-6648-B4EF-275A79A3E27D}"/>
              </a:ext>
            </a:extLst>
          </p:cNvPr>
          <p:cNvSpPr/>
          <p:nvPr/>
        </p:nvSpPr>
        <p:spPr>
          <a:xfrm>
            <a:off x="1" y="4792852"/>
            <a:ext cx="9144000" cy="658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Database Management Technology</a:t>
            </a:r>
          </a:p>
        </p:txBody>
      </p:sp>
    </p:spTree>
    <p:extLst>
      <p:ext uri="{BB962C8B-B14F-4D97-AF65-F5344CB8AC3E}">
        <p14:creationId xmlns:p14="http://schemas.microsoft.com/office/powerpoint/2010/main" val="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Thursday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6468</TotalTime>
  <Words>2772</Words>
  <Application>Microsoft Macintosh PowerPoint</Application>
  <PresentationFormat>On-screen Show (4:3)</PresentationFormat>
  <Paragraphs>789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Next</vt:lpstr>
      <vt:lpstr>Calibri</vt:lpstr>
      <vt:lpstr>Consolas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Project</vt:lpstr>
      <vt:lpstr>Reproduce and Extend</vt:lpstr>
      <vt:lpstr>Research Project</vt:lpstr>
      <vt:lpstr>Project Overview</vt:lpstr>
      <vt:lpstr>Project Timeline</vt:lpstr>
      <vt:lpstr>Programming Assignments</vt:lpstr>
      <vt:lpstr>Class Format</vt:lpstr>
      <vt:lpstr>Reviews</vt:lpstr>
      <vt:lpstr>Reviews</vt:lpstr>
      <vt:lpstr>Presentation</vt:lpstr>
      <vt:lpstr>Recitation</vt:lpstr>
      <vt:lpstr>Who am I?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  <vt:lpstr>5 min Break</vt:lpstr>
      <vt:lpstr>Short DB History</vt:lpstr>
      <vt:lpstr>What is a Database?</vt:lpstr>
      <vt:lpstr>60s Hierarchical Model</vt:lpstr>
      <vt:lpstr>60s Hierarchical Model</vt:lpstr>
      <vt:lpstr>60s Hierarchical Model</vt:lpstr>
      <vt:lpstr>60s Hierarchical Model</vt:lpstr>
      <vt:lpstr>60s Network Model (CODASYL)</vt:lpstr>
      <vt:lpstr>60s Network Model</vt:lpstr>
      <vt:lpstr>60s Network Model</vt:lpstr>
      <vt:lpstr>60s Network Model</vt:lpstr>
      <vt:lpstr>70s Relational Model</vt:lpstr>
      <vt:lpstr>70s Relational Model</vt:lpstr>
      <vt:lpstr>70s Relational Model</vt:lpstr>
      <vt:lpstr>70s Relational Model</vt:lpstr>
      <vt:lpstr>70s Will it run?</vt:lpstr>
      <vt:lpstr>80s Will it Sell?</vt:lpstr>
      <vt:lpstr>80s Object Oriented DBMS</vt:lpstr>
      <vt:lpstr>80s Object Oriented DBMS</vt:lpstr>
      <vt:lpstr>80s Object Oriented DBMS</vt:lpstr>
      <vt:lpstr>90s More Money</vt:lpstr>
      <vt:lpstr>00s Data Warehouses aka OLAP</vt:lpstr>
      <vt:lpstr>00s The Internet</vt:lpstr>
      <vt:lpstr>10s NewSQL</vt:lpstr>
      <vt:lpstr>10s Cloud Databases</vt:lpstr>
      <vt:lpstr>10s Specialized DBs</vt:lpstr>
      <vt:lpstr>10s Specialized DBs</vt:lpstr>
      <vt:lpstr>10s DBs for X</vt:lpstr>
      <vt:lpstr>At the end of the day</vt:lpstr>
      <vt:lpstr>At the end of the day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204</cp:revision>
  <dcterms:created xsi:type="dcterms:W3CDTF">2020-01-20T15:54:50Z</dcterms:created>
  <dcterms:modified xsi:type="dcterms:W3CDTF">2020-09-08T02:25:19Z</dcterms:modified>
</cp:coreProperties>
</file>